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  <p:sldMasterId id="2147483785" r:id="rId2"/>
  </p:sldMasterIdLst>
  <p:sldIdLst>
    <p:sldId id="269" r:id="rId3"/>
    <p:sldId id="268" r:id="rId4"/>
    <p:sldId id="272" r:id="rId5"/>
    <p:sldId id="271" r:id="rId6"/>
    <p:sldId id="273" r:id="rId7"/>
    <p:sldId id="275" r:id="rId8"/>
    <p:sldId id="278" r:id="rId9"/>
    <p:sldId id="279" r:id="rId10"/>
    <p:sldId id="280" r:id="rId11"/>
    <p:sldId id="281" r:id="rId12"/>
    <p:sldId id="259" r:id="rId13"/>
    <p:sldId id="258" r:id="rId14"/>
    <p:sldId id="260" r:id="rId15"/>
    <p:sldId id="264" r:id="rId16"/>
    <p:sldId id="27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 autoAdjust="0"/>
    <p:restoredTop sz="94613" autoAdjust="0"/>
  </p:normalViewPr>
  <p:slideViewPr>
    <p:cSldViewPr>
      <p:cViewPr varScale="1">
        <p:scale>
          <a:sx n="126" d="100"/>
          <a:sy n="126" d="100"/>
        </p:scale>
        <p:origin x="-3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AF8C6A-18D9-44F8-821E-0848AE289BC0}" type="datetimeFigureOut">
              <a:rPr lang="ru-RU"/>
              <a:pPr>
                <a:defRPr/>
              </a:pPr>
              <a:t>04.06.2020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4C8F425-932C-4495-8DD1-1209869D5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CF7FD6-4842-4E83-B23F-145E2D700D1F}" type="datetimeFigureOut">
              <a:rPr lang="ru-RU"/>
              <a:pPr>
                <a:defRPr/>
              </a:pPr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BFF5BBA-0A75-49CF-98A4-D685629FF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9F2D17-0EF7-474A-9E8E-FD3D185CBA20}" type="datetimeFigureOut">
              <a:rPr lang="ru-RU"/>
              <a:pPr>
                <a:defRPr/>
              </a:pPr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DC3242B-6650-4678-A43A-315DBBA2E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B572A-D718-4717-8413-04C6BF0F0DB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4C893E-A373-4FD1-A546-EA77E894C71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0B4B3-1E9F-4515-AC52-078DF9CA810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175FD-A002-43A1-B59F-AC6C203588E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FEE8D-00AE-4674-841D-34107412D23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F8190-03CC-4216-B45B-917B55B06B6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D72AE-9F1F-413E-85CA-DBF1766EB16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AA00A-674F-455E-B16F-EC5EE353A58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583D6A-01B3-46A8-897D-5F4033A4AA8F}" type="datetimeFigureOut">
              <a:rPr lang="ru-RU"/>
              <a:pPr>
                <a:defRPr/>
              </a:pPr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32A0797-4332-43AB-B28F-AED500095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13CC0F8A-91FB-4762-B550-34CB423034F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06D7E-14BA-4754-A6FB-B5C73CE7E92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CD4263-F801-4881-AFDB-B104971CAE1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8AF1E2-A76F-4D2B-A6BA-F7DD40C8E126}" type="datetimeFigureOut">
              <a:rPr lang="ru-RU"/>
              <a:pPr>
                <a:defRPr/>
              </a:pPr>
              <a:t>04.06.2020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4E32C39-6CA1-4D01-A852-CD8163DA3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24FAEA-FAA9-4FFE-BCAF-F6DFA9F4E0F2}" type="datetimeFigureOut">
              <a:rPr lang="ru-RU"/>
              <a:pPr>
                <a:defRPr/>
              </a:pPr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F6346FC-6B5D-4C31-8B6C-BEDC8F9AC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B737E0-1DB0-41FA-9A56-A0FF67F2779D}" type="datetimeFigureOut">
              <a:rPr lang="ru-RU"/>
              <a:pPr>
                <a:defRPr/>
              </a:pPr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5F62419-8968-4E00-8602-C719BFD33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396869-57F1-4EB8-AAA2-3A8FA6EC7BD0}" type="datetimeFigureOut">
              <a:rPr lang="ru-RU"/>
              <a:pPr>
                <a:defRPr/>
              </a:pPr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597EEDC-B85C-440E-86A5-DE1608884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5BDE88-3184-4955-9969-25A9C4E6465C}" type="datetimeFigureOut">
              <a:rPr lang="ru-RU"/>
              <a:pPr>
                <a:defRPr/>
              </a:pPr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D3266CC-0A85-4A72-AD1D-286152072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155B72-43DF-4E2D-B4E6-54314C05E426}" type="datetimeFigureOut">
              <a:rPr lang="ru-RU"/>
              <a:pPr>
                <a:defRPr/>
              </a:pPr>
              <a:t>04.06.2020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69482C7-B23A-4C8D-AB2B-BB8ECA18D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2A9D08-B393-4127-A00B-B0FB10F991BC}" type="datetimeFigureOut">
              <a:rPr lang="ru-RU"/>
              <a:pPr>
                <a:defRPr/>
              </a:pPr>
              <a:t>04.06.2020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15D3B67-125E-4867-B20C-740B29C0E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52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696464"/>
                </a:solidFill>
                <a:latin typeface="Cambria"/>
                <a:cs typeface="+mn-cs"/>
              </a:defRPr>
            </a:lvl1pPr>
          </a:lstStyle>
          <a:p>
            <a:pPr>
              <a:defRPr/>
            </a:pPr>
            <a:fld id="{3E14C3D1-8380-46D7-A3FD-CAF8D704AA1F}" type="datetimeFigureOut">
              <a:rPr lang="ru-RU"/>
              <a:pPr>
                <a:defRPr/>
              </a:pPr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Cambri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8B0175EE-F065-4F91-ADB7-D53A076B4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E14C3D1-8380-46D7-A3FD-CAF8D704AA1F}" type="datetimeFigureOut">
              <a:rPr lang="ru-RU" smtClean="0"/>
              <a:pPr>
                <a:defRPr/>
              </a:pPr>
              <a:t>04.06.2020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B0175EE-F065-4F91-ADB7-D53A076B48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825" y="908050"/>
            <a:ext cx="849788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Cambria"/>
                <a:cs typeface="+mn-cs"/>
              </a:rPr>
              <a:t>ДИПЛОМНЫЙ ПРОЕКТ на тему:</a:t>
            </a:r>
            <a:endParaRPr lang="ru-RU" sz="2000" dirty="0">
              <a:solidFill>
                <a:prstClr val="black"/>
              </a:solidFill>
              <a:latin typeface="Cambri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088" y="333375"/>
            <a:ext cx="7777162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Cambria"/>
                <a:cs typeface="+mn-cs"/>
              </a:rPr>
              <a:t>ПЕРМСКАЯ ДУХОВНАЯ СЕМИНАРИЯ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Cambria"/>
                <a:cs typeface="+mn-cs"/>
              </a:rPr>
              <a:t>ОТДЕЛЕНИЕ ДОПОЛНИТЕЛЬНОГО РЕЛИГИОЗНОГО ОБРАЗОВАНИЯ И КАТЕХИЗАЦИИ</a:t>
            </a:r>
            <a:endParaRPr lang="ru-RU" sz="1200" dirty="0">
              <a:solidFill>
                <a:prstClr val="black"/>
              </a:solidFill>
              <a:latin typeface="Cambri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86275" y="3213100"/>
            <a:ext cx="424815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Cambria"/>
                <a:cs typeface="+mn-cs"/>
              </a:rPr>
              <a:t>Выполнила:</a:t>
            </a:r>
            <a:endParaRPr lang="ru-RU" sz="1600" dirty="0">
              <a:solidFill>
                <a:prstClr val="black"/>
              </a:solidFill>
              <a:latin typeface="Cambri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Cambria"/>
                <a:cs typeface="+mn-cs"/>
              </a:rPr>
              <a:t>студентка 3 курса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Cambria"/>
                <a:cs typeface="+mn-cs"/>
              </a:rPr>
              <a:t>очной формы обучения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Cambria"/>
                <a:cs typeface="+mn-cs"/>
              </a:rPr>
              <a:t>Максимова Инна Александровна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Cambri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Cambria"/>
                <a:cs typeface="+mn-cs"/>
              </a:rPr>
              <a:t>Руководитель работы:</a:t>
            </a:r>
            <a:endParaRPr lang="ru-RU" sz="1600" dirty="0">
              <a:solidFill>
                <a:prstClr val="black"/>
              </a:solidFill>
              <a:latin typeface="Cambri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Cambria"/>
                <a:cs typeface="+mn-cs"/>
              </a:rPr>
              <a:t>Кандидат исторических наук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Cambria"/>
                <a:cs typeface="+mn-cs"/>
              </a:rPr>
              <a:t>Архивариус Свято-Николаевского Белогорского монастыря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Cambria"/>
                <a:cs typeface="+mn-cs"/>
              </a:rPr>
              <a:t>Морозова Татьяна Леонидовна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70300" y="6102350"/>
            <a:ext cx="13239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Cambria"/>
                <a:cs typeface="+mn-cs"/>
              </a:rPr>
              <a:t>Пермь, 2020 г.</a:t>
            </a:r>
          </a:p>
        </p:txBody>
      </p:sp>
      <p:sp>
        <p:nvSpPr>
          <p:cNvPr id="14342" name="Прямоугольник 2"/>
          <p:cNvSpPr>
            <a:spLocks noChangeArrowheads="1"/>
          </p:cNvSpPr>
          <p:nvPr/>
        </p:nvSpPr>
        <p:spPr bwMode="auto">
          <a:xfrm>
            <a:off x="107950" y="1700213"/>
            <a:ext cx="8928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«АЛЕКСАНДРО-НЕВСКАЯ БОЛЬНИЧНАЯ ЦЕРКОВЬ: </a:t>
            </a:r>
          </a:p>
          <a:p>
            <a:pPr algn="ctr"/>
            <a:r>
              <a:rPr lang="ru-RU"/>
              <a:t>ИСТОРИЯ СТАНОВЛЕНИЯ </a:t>
            </a:r>
          </a:p>
          <a:p>
            <a:pPr algn="ctr"/>
            <a:r>
              <a:rPr lang="ru-RU"/>
              <a:t>НА ОСНОВЕ АНАЛИЗА МЕТРИЧЕСКИХ КНИГ (1833-1853гг.)»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323850" y="260350"/>
            <a:ext cx="8569325" cy="6408738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endParaRPr lang="ru-RU" altLang="ru-RU" sz="2400" dirty="0" smtClean="0"/>
          </a:p>
          <a:p>
            <a:pPr eaLnBrk="1" hangingPunct="1">
              <a:defRPr/>
            </a:pPr>
            <a:endParaRPr lang="ru-RU" altLang="ru-RU" sz="2400" dirty="0" smtClean="0"/>
          </a:p>
          <a:p>
            <a:pPr algn="just" eaLnBrk="1" hangingPunct="1"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Анализ данных метрических книг Александро-Невской Церкви подтвердил, что храм в период своего становления с 1833 по 1853 гг. имеет уникальную и многогранную историю, в которой нашли свое отражение и частные судьбы горожан, и явления общероссийских преобразований. </a:t>
            </a:r>
          </a:p>
          <a:p>
            <a:pPr algn="just" eaLnBrk="1" hangingPunct="1"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Результаты исследования имеет смысл использовать при подготовке торжеств по случаю 190-летия храма и 300-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летия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Перми в грядущем 2023 году. Необходимо продолжить исследование метрических книг и других периодов истории храма, создать буклет и выставку и способствовать прославлению памятника истории и культуры регионального масштаба, единственного памятника, посвященному приезду императора Александра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в Пермь.</a:t>
            </a:r>
          </a:p>
          <a:p>
            <a:pPr algn="just" eaLnBrk="1" hangingPunct="1"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 eaLnBrk="1" hangingPunct="1">
              <a:defRPr/>
            </a:pPr>
            <a:r>
              <a:rPr lang="ru-RU" altLang="ru-RU" dirty="0" smtClean="0"/>
              <a:t>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476672"/>
            <a:ext cx="8229600" cy="78296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800" b="1" dirty="0" smtClean="0"/>
              <a:t>ГЛАВНЫЙ КОРПУС </a:t>
            </a:r>
            <a:br>
              <a:rPr lang="ru-RU" altLang="ru-RU" sz="2800" b="1" dirty="0" smtClean="0"/>
            </a:br>
            <a:r>
              <a:rPr lang="ru-RU" altLang="ru-RU" sz="2800" b="1" dirty="0" smtClean="0"/>
              <a:t>АЛЕКСАНДРОВСКОЙ БОЛЬНИЦЫ С ДОМОВЫМ ХРАМОМ</a:t>
            </a:r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25604" name="Picture 4" descr="фасад главного корпуса 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2800" b="1" dirty="0" smtClean="0"/>
              <a:t>РЕКОНСТРУКЦИЯ ГЛАВНОГО КОРПУСА </a:t>
            </a:r>
            <a:br>
              <a:rPr lang="ru-RU" altLang="ru-RU" sz="2800" b="1" dirty="0" smtClean="0"/>
            </a:br>
            <a:r>
              <a:rPr lang="ru-RU" altLang="ru-RU" sz="2800" b="1" dirty="0" smtClean="0"/>
              <a:t>В 60-ЫЕ ГОДЫ 20 ВЕКА</a:t>
            </a:r>
          </a:p>
        </p:txBody>
      </p:sp>
      <p:sp>
        <p:nvSpPr>
          <p:cNvPr id="8499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26628" name="Picture 4" descr="фасад главного корпуса 60 год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28800"/>
            <a:ext cx="8676456" cy="509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2800" b="1" dirty="0" smtClean="0"/>
              <a:t>ГЛАВНЫЙ КОРПУС БОЛЬНИЦЫ </a:t>
            </a:r>
            <a:br>
              <a:rPr lang="ru-RU" altLang="ru-RU" sz="2800" b="1" dirty="0" smtClean="0"/>
            </a:br>
            <a:r>
              <a:rPr lang="ru-RU" altLang="ru-RU" sz="2800" b="1" dirty="0" smtClean="0"/>
              <a:t>ВИД ПОСЛЕ РЕКОНСТРУКЦИИ </a:t>
            </a:r>
          </a:p>
        </p:txBody>
      </p:sp>
      <p:sp>
        <p:nvSpPr>
          <p:cNvPr id="870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27652" name="Picture 4" descr="фасад главного корпуса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676456" cy="502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188640"/>
            <a:ext cx="8510588" cy="11842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2800" b="1" dirty="0" smtClean="0"/>
              <a:t>ФРАГМЕНТ СОХРАНИВШЕЙСЯ РОСПИСИ </a:t>
            </a:r>
            <a:br>
              <a:rPr lang="ru-RU" altLang="ru-RU" sz="2800" b="1" dirty="0" smtClean="0"/>
            </a:br>
            <a:r>
              <a:rPr lang="ru-RU" altLang="ru-RU" sz="2800" b="1" dirty="0" smtClean="0"/>
              <a:t>к.</a:t>
            </a:r>
            <a:r>
              <a:rPr lang="en-US" altLang="ru-RU" sz="2800" b="1" dirty="0" smtClean="0"/>
              <a:t>XIX</a:t>
            </a:r>
            <a:r>
              <a:rPr lang="ru-RU" altLang="ru-RU" sz="2800" b="1" dirty="0" smtClean="0"/>
              <a:t> -</a:t>
            </a:r>
            <a:r>
              <a:rPr lang="en-US" altLang="ru-RU" sz="2800" b="1" dirty="0" smtClean="0"/>
              <a:t> </a:t>
            </a:r>
            <a:r>
              <a:rPr lang="ru-RU" altLang="ru-RU" sz="2800" b="1" dirty="0" smtClean="0"/>
              <a:t> н.</a:t>
            </a:r>
            <a:r>
              <a:rPr lang="en-US" altLang="ru-RU" sz="2800" b="1" dirty="0" smtClean="0"/>
              <a:t>XX</a:t>
            </a:r>
            <a:r>
              <a:rPr lang="ru-RU" altLang="ru-RU" sz="2800" b="1" dirty="0" smtClean="0"/>
              <a:t> ВЕКОВ</a:t>
            </a:r>
          </a:p>
        </p:txBody>
      </p:sp>
      <p:sp>
        <p:nvSpPr>
          <p:cNvPr id="911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92275" y="2636838"/>
            <a:ext cx="5327650" cy="3313112"/>
          </a:xfrm>
        </p:spPr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29700" name="Picture 4" descr="элемент росписи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5832946" cy="519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332656"/>
            <a:ext cx="8510588" cy="79161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2400" b="1" dirty="0" smtClean="0"/>
              <a:t>ДОМОВОЙ ХРАМ ВО ИМЯ СВЯТОГО БЛАГОВЕРНОГО КНЯЗЯ </a:t>
            </a:r>
            <a:br>
              <a:rPr lang="ru-RU" altLang="ru-RU" sz="2400" b="1" dirty="0" smtClean="0"/>
            </a:br>
            <a:r>
              <a:rPr lang="ru-RU" altLang="ru-RU" sz="2400" b="1" dirty="0" smtClean="0"/>
              <a:t>АЛЕКСАНДРА НЕВСКОГО СЕГОДНЯ</a:t>
            </a:r>
          </a:p>
        </p:txBody>
      </p:sp>
      <p:sp>
        <p:nvSpPr>
          <p:cNvPr id="9011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19460" name="Picture 4" descr="DSC01428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91440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539750" y="404813"/>
            <a:ext cx="8280400" cy="6192837"/>
          </a:xfrm>
        </p:spPr>
        <p:txBody>
          <a:bodyPr>
            <a:normAutofit lnSpcReduction="10000"/>
          </a:bodyPr>
          <a:lstStyle/>
          <a:p>
            <a:pPr algn="l" eaLnBrk="1" hangingPunct="1"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исследования: </a:t>
            </a:r>
          </a:p>
          <a:p>
            <a:pPr algn="l" eaLnBrk="1" hangingPunct="1"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Метрические книги Александро-Невской Церкви 1833-1853гг. – о чем они могут рассказать?  </a:t>
            </a:r>
          </a:p>
          <a:p>
            <a:pPr algn="l" eaLnBrk="1" hangingPunct="1">
              <a:defRPr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исследования:</a:t>
            </a:r>
          </a:p>
          <a:p>
            <a:pPr algn="l" eaLnBrk="1" hangingPunct="1"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 восстановление истории становления Александро-Невского храма (первое двадцатилетие)</a:t>
            </a:r>
          </a:p>
          <a:p>
            <a:pPr algn="l" eaLnBrk="1" hangingPunct="1">
              <a:defRPr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</a:t>
            </a:r>
          </a:p>
          <a:p>
            <a:pPr algn="l" eaLnBrk="1" hangingPunct="1"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Метрические книги Александро-Невской Церкви за 1833-1853гг.</a:t>
            </a:r>
          </a:p>
          <a:p>
            <a:pPr algn="l" eaLnBrk="1" hangingPunct="1">
              <a:defRPr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</a:t>
            </a:r>
          </a:p>
          <a:p>
            <a:pPr algn="l" eaLnBrk="1" hangingPunct="1"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становления храма Александра Невского (прихожане, церковнослужители, особенности исполнения служб)</a:t>
            </a:r>
          </a:p>
          <a:p>
            <a:pPr algn="l" eaLnBrk="1" hangingPunct="1">
              <a:defRPr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</a:t>
            </a:r>
          </a:p>
          <a:p>
            <a:pPr algn="l" eaLnBrk="1" hangingPunct="1"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данных метрических книг, анализ краеведческого материала, сопоставление полученных данных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260648"/>
            <a:ext cx="8510588" cy="57673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2800" b="1" dirty="0" smtClean="0"/>
              <a:t>АЛЕКСАНДРОВСКАЯ БОЛЬНИЦА 1833 ГОД</a:t>
            </a:r>
          </a:p>
        </p:txBody>
      </p:sp>
      <p:sp>
        <p:nvSpPr>
          <p:cNvPr id="8294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16388" name="Picture 6" descr="P_20180503_0939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323850" y="333375"/>
            <a:ext cx="8496300" cy="6408738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Основные задачи:</a:t>
            </a:r>
          </a:p>
          <a:p>
            <a:pPr algn="just" eaLnBrk="1" hangingPunct="1"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Проанализировать данные метрических книг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на предмет состава социальных групп, составлявших приход храма при больнице. </a:t>
            </a:r>
          </a:p>
          <a:p>
            <a:pPr algn="just" eaLnBrk="1" hangingPunct="1"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2. На основе анализа данных метрических книг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изучить и восстановить хронологию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служения церковнослужителей в храме.</a:t>
            </a:r>
          </a:p>
          <a:p>
            <a:pPr algn="just" eaLnBrk="1" hangingPunct="1"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Изучить сводные данные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метрических книг Александро-Невской Больничной Церкви и других храмов с целью сравнительного анализа и выявления особенностей работы храма при больнице. </a:t>
            </a:r>
          </a:p>
          <a:p>
            <a:pPr algn="just" eaLnBrk="1" hangingPunct="1"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4. На основе данных метрических книг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исследовать особенности работы храма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 исполнении церковных Таинств.</a:t>
            </a:r>
          </a:p>
          <a:p>
            <a:pPr algn="just" eaLnBrk="1" hangingPunct="1">
              <a:defRPr/>
            </a:pPr>
            <a:endParaRPr lang="ru-RU" altLang="ru-RU" dirty="0" smtClean="0"/>
          </a:p>
          <a:p>
            <a:pPr algn="just" eaLnBrk="1" hangingPunct="1">
              <a:defRPr/>
            </a:pPr>
            <a:endParaRPr lang="ru-RU" alt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395288" y="333375"/>
            <a:ext cx="8424862" cy="61912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1800" dirty="0" smtClean="0"/>
              <a:t>СОДЕРЖАНИЕ</a:t>
            </a:r>
          </a:p>
          <a:p>
            <a:pPr algn="just" eaLnBrk="1" hangingPunct="1">
              <a:defRPr/>
            </a:pPr>
            <a:r>
              <a:rPr lang="ru-RU" altLang="ru-RU" sz="1800" b="1" dirty="0" smtClean="0"/>
              <a:t>Введение</a:t>
            </a:r>
            <a:r>
              <a:rPr lang="ru-RU" altLang="ru-RU" sz="1800" dirty="0" smtClean="0"/>
              <a:t>	</a:t>
            </a:r>
          </a:p>
          <a:p>
            <a:pPr algn="just" eaLnBrk="1" hangingPunct="1">
              <a:defRPr/>
            </a:pPr>
            <a:r>
              <a:rPr lang="ru-RU" altLang="ru-RU" sz="1800" b="1" dirty="0" smtClean="0"/>
              <a:t>Глава I. Основание и постройка Александровской больницы и Александро-Невской Церкви	</a:t>
            </a:r>
          </a:p>
          <a:p>
            <a:pPr algn="just" eaLnBrk="1" hangingPunct="1">
              <a:defRPr/>
            </a:pPr>
            <a:r>
              <a:rPr lang="ru-RU" altLang="ru-RU" sz="1800" b="1" dirty="0" smtClean="0"/>
              <a:t>Глава II. Метрические книги Александро-Невской Больничной Церкви 1833-1853 годов: особенности оформления	</a:t>
            </a:r>
          </a:p>
          <a:p>
            <a:pPr algn="just" eaLnBrk="1" hangingPunct="1">
              <a:defRPr/>
            </a:pPr>
            <a:r>
              <a:rPr lang="ru-RU" altLang="ru-RU" sz="1800" b="1" dirty="0" smtClean="0"/>
              <a:t>Глава III. Прихожане Александро-Невской Больничной Церкви  (в период становления храма при больнице 1833-1853 гг.)	</a:t>
            </a:r>
          </a:p>
          <a:p>
            <a:pPr algn="just" eaLnBrk="1" hangingPunct="1">
              <a:defRPr/>
            </a:pPr>
            <a:r>
              <a:rPr lang="ru-RU" altLang="ru-RU" sz="1800" dirty="0" smtClean="0"/>
              <a:t>3.1	Общая характеристика метрических данных на предмет выявления социальных групп прихода больничного храма	</a:t>
            </a:r>
          </a:p>
          <a:p>
            <a:pPr algn="just" eaLnBrk="1" hangingPunct="1">
              <a:defRPr/>
            </a:pPr>
            <a:r>
              <a:rPr lang="ru-RU" altLang="ru-RU" sz="1800" dirty="0" smtClean="0"/>
              <a:t>3.2	Анализ данных метрических книг в части «О родившихся»: прихожане Александро-Невской Больничной церкви с 1833 по 1853 года	</a:t>
            </a:r>
          </a:p>
          <a:p>
            <a:pPr algn="just" eaLnBrk="1" hangingPunct="1">
              <a:defRPr/>
            </a:pPr>
            <a:r>
              <a:rPr lang="ru-RU" altLang="ru-RU" sz="1800" dirty="0" smtClean="0"/>
              <a:t>3.3 Известные граждане Перми - прихожане Александро-Невской Больничной Церкви (по данным метрических книг 1833-1853гг.)</a:t>
            </a:r>
          </a:p>
          <a:p>
            <a:pPr algn="just" eaLnBrk="1" hangingPunct="1">
              <a:defRPr/>
            </a:pPr>
            <a:r>
              <a:rPr lang="ru-RU" altLang="ru-RU" sz="1800" dirty="0" smtClean="0"/>
              <a:t>3.4. Анализ метрических книг на предмет выявления социальных групп прихода Александро-Невской Больничной Церкви в части «О умерших»	</a:t>
            </a:r>
          </a:p>
          <a:p>
            <a:pPr algn="just" eaLnBrk="1" hangingPunct="1">
              <a:defRPr/>
            </a:pPr>
            <a:r>
              <a:rPr lang="ru-RU" altLang="ru-RU" sz="1800" dirty="0" smtClean="0"/>
              <a:t>Глава IV. Церковнослужители Александро-Невской Больничной Церкви (по данным метрических книг 1833-1853 гг.)	</a:t>
            </a:r>
          </a:p>
          <a:p>
            <a:pPr algn="just" eaLnBrk="1" hangingPunct="1">
              <a:defRPr/>
            </a:pPr>
            <a:r>
              <a:rPr lang="ru-RU" altLang="ru-RU" sz="1800" b="1" dirty="0" smtClean="0"/>
              <a:t>Заключение</a:t>
            </a:r>
            <a:r>
              <a:rPr lang="ru-RU" altLang="ru-RU" sz="1800" dirty="0" smtClean="0"/>
              <a:t>	</a:t>
            </a:r>
          </a:p>
          <a:p>
            <a:pPr algn="just" eaLnBrk="1" hangingPunct="1">
              <a:defRPr/>
            </a:pPr>
            <a:r>
              <a:rPr lang="ru-RU" altLang="ru-RU" sz="1800" dirty="0" smtClean="0"/>
              <a:t>Библиографический список</a:t>
            </a:r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323850" y="260350"/>
            <a:ext cx="8569325" cy="640873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 smtClean="0"/>
              <a:t>ВЫВОДЫ и РЕЗУЛЬТАТЫ</a:t>
            </a:r>
          </a:p>
          <a:p>
            <a:pPr algn="just" eaLnBrk="1" hangingPunct="1"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 ходе исследования сделаны следующие выводы:</a:t>
            </a:r>
          </a:p>
          <a:p>
            <a:pPr marL="514350" indent="-514350" algn="just" eaLnBrk="1" hangingPunct="1">
              <a:buFont typeface="Wingdings" pitchFamily="2" charset="2"/>
              <a:buAutoNum type="arabicPeriod"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Метрические книги Александро-Невской церкви за 1833-1853гг. содержат полную и достоверную информацию о работе храма в период его становления и помогают восстановить его историю</a:t>
            </a:r>
          </a:p>
          <a:p>
            <a:pPr algn="just" eaLnBrk="1" hangingPunct="1">
              <a:defRPr/>
            </a:pPr>
            <a:r>
              <a:rPr lang="ru-RU" altLang="ru-RU" dirty="0" smtClean="0"/>
              <a:t>  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3" y="3141663"/>
            <a:ext cx="2201862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3033713"/>
            <a:ext cx="2336800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3060700"/>
            <a:ext cx="2603500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323850" y="260350"/>
            <a:ext cx="8569325" cy="640873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 smtClean="0"/>
              <a:t>ВЫВОДЫ И РЕЗУЛЬТАТЫ</a:t>
            </a:r>
          </a:p>
          <a:p>
            <a:pPr algn="just" eaLnBrk="1" hangingPunct="1"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2. Метрические книги храма Александра Невского в части первой «О родившихся» содержат множество фактов о  социальной принадлежности прихожан (в храме крестили детей и были восприемниками пермские губернаторы, вице-губернаторы, директора и старшие учителя гимназии, смотрители Александровской больницы, высшие чины военных и государственных ведомств, известные купцы, благотворители-меценаты, врачи губернской больницы и пермского военного госпиталя).</a:t>
            </a:r>
          </a:p>
          <a:p>
            <a:pPr algn="just" eaLnBrk="1" hangingPunct="1"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3. По данным метрических книг «О родившихся» можно установить сложившийся круг постоянных прихожан храма, которые большей частью являются известными гражданами Перми и упоминаются в документах из года в год.  </a:t>
            </a:r>
          </a:p>
          <a:p>
            <a:pPr algn="just" eaLnBrk="1" hangingPunct="1"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323850" y="260350"/>
            <a:ext cx="8569325" cy="640873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 smtClean="0"/>
              <a:t>ВЫВОДЫ И РЕЗУЛЬТАТЫ</a:t>
            </a:r>
          </a:p>
          <a:p>
            <a:pPr eaLnBrk="1" hangingPunct="1">
              <a:defRPr/>
            </a:pPr>
            <a:endParaRPr lang="ru-RU" altLang="ru-RU" sz="2400" dirty="0" smtClean="0"/>
          </a:p>
          <a:p>
            <a:pPr algn="just" eaLnBrk="1" hangingPunct="1"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4. Метрические книги храма Александра Невского в части второй «О умерших» также содержат большое количество информации о  социальной принадлежности прихожан (в храме исповедовали, причащали тяжело больных пациентов больницы – крестьян, мещан, низшие чины военных и государственных ведомств, пациентов из дома умалишенных и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богадельщиков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 eaLnBrk="1" hangingPunct="1"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5. В ходе изучения и сопоставления двух частей метрик мы выявили две совершенно разные по социальному составу группы прихожан, количество рождаемых мужчин и женщин, узнали возраст максимальной смертности и основные заболевания этого периода. </a:t>
            </a:r>
          </a:p>
          <a:p>
            <a:pPr algn="just" eaLnBrk="1" hangingPunct="1">
              <a:defRPr/>
            </a:pPr>
            <a:r>
              <a:rPr lang="ru-RU" altLang="ru-RU" dirty="0" smtClean="0"/>
              <a:t>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323850" y="260350"/>
            <a:ext cx="8569325" cy="64087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2400" dirty="0" smtClean="0"/>
              <a:t>ВЫВОДЫ И РЕЗУЛЬТАТЫ</a:t>
            </a:r>
          </a:p>
          <a:p>
            <a:pPr eaLnBrk="1" hangingPunct="1">
              <a:defRPr/>
            </a:pPr>
            <a:endParaRPr lang="ru-RU" altLang="ru-RU" sz="2400" dirty="0" smtClean="0"/>
          </a:p>
          <a:p>
            <a:pPr algn="just" eaLnBrk="1" hangingPunct="1">
              <a:defRPr/>
            </a:pPr>
            <a:r>
              <a:rPr lang="ru-RU" altLang="ru-RU" sz="2400" dirty="0" smtClean="0"/>
              <a:t>6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 С помощью данных, записанных в метрических книгах Александро-Невской Церкви, мы смогли восстановить имена первых церковнослужителей храма.</a:t>
            </a:r>
          </a:p>
          <a:p>
            <a:pPr algn="just" eaLnBrk="1" hangingPunct="1"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7. Анализируя тексты метрических книг нам удалось установить особенности работы храма при больнице, а именно – совершались Таинства крещения, исповеди, причастия и не совершались Таинство венчания и чин отпевания; были случаи, когда Таинство исповеди и причастия Христовых Таин было невозможно совершать – по причине скоропостижной смерти, или по неспособности (расслаблению или слабоумию) пациента, также в силу возраста – болящие младенцы часто оставались без причащения.   </a:t>
            </a:r>
          </a:p>
          <a:p>
            <a:pPr algn="just" eaLnBrk="1" hangingPunct="1"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608</TotalTime>
  <Words>650</Words>
  <Application>Microsoft Office PowerPoint</Application>
  <PresentationFormat>Экран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Справедливость</vt:lpstr>
      <vt:lpstr>Поток</vt:lpstr>
      <vt:lpstr>Слайд 1</vt:lpstr>
      <vt:lpstr>Слайд 2</vt:lpstr>
      <vt:lpstr>АЛЕКСАНДРОВСКАЯ БОЛЬНИЦА 1833 ГОД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ГЛАВНЫЙ КОРПУС  АЛЕКСАНДРОВСКОЙ БОЛЬНИЦЫ С ДОМОВЫМ ХРАМОМ</vt:lpstr>
      <vt:lpstr>РЕКОНСТРУКЦИЯ ГЛАВНОГО КОРПУСА  В 60-ЫЕ ГОДЫ 20 ВЕКА</vt:lpstr>
      <vt:lpstr>ГЛАВНЫЙ КОРПУС БОЛЬНИЦЫ  ВИД ПОСЛЕ РЕКОНСТРУКЦИИ </vt:lpstr>
      <vt:lpstr>ФРАГМЕНТ СОХРАНИВШЕЙСЯ РОСПИСИ  к.XIX -  н.XX ВЕКОВ</vt:lpstr>
      <vt:lpstr>ДОМОВОЙ ХРАМ ВО ИМЯ СВЯТОГО БЛАГОВЕРНОГО КНЯЗЯ  АЛЕКСАНДРА НЕВСКОГО СЕГОДНЯ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Джей</dc:creator>
  <cp:lastModifiedBy>serg</cp:lastModifiedBy>
  <cp:revision>34</cp:revision>
  <dcterms:created xsi:type="dcterms:W3CDTF">2018-05-12T13:14:10Z</dcterms:created>
  <dcterms:modified xsi:type="dcterms:W3CDTF">2020-06-04T04:31:51Z</dcterms:modified>
</cp:coreProperties>
</file>