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0"/>
  </p:notesMasterIdLst>
  <p:sldIdLst>
    <p:sldId id="256" r:id="rId2"/>
    <p:sldId id="257" r:id="rId3"/>
    <p:sldId id="268" r:id="rId4"/>
    <p:sldId id="276" r:id="rId5"/>
    <p:sldId id="277" r:id="rId6"/>
    <p:sldId id="278" r:id="rId7"/>
    <p:sldId id="279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25" autoAdjust="0"/>
  </p:normalViewPr>
  <p:slideViewPr>
    <p:cSldViewPr>
      <p:cViewPr varScale="1">
        <p:scale>
          <a:sx n="79" d="100"/>
          <a:sy n="79" d="100"/>
        </p:scale>
        <p:origin x="-154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36F15-D223-4B2F-8437-EF9A9E607AAF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8861E-9666-4927-9013-F3DA3DA6E1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86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8861E-9666-4927-9013-F3DA3DA6E15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29981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26B-B842-41DF-ADEE-F2FC9C9F896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F303B5-2150-4D46-8322-448DCC4F9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26B-B842-41DF-ADEE-F2FC9C9F896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3B5-2150-4D46-8322-448DCC4F9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26B-B842-41DF-ADEE-F2FC9C9F896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3B5-2150-4D46-8322-448DCC4F9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26B-B842-41DF-ADEE-F2FC9C9F896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F303B5-2150-4D46-8322-448DCC4F9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26B-B842-41DF-ADEE-F2FC9C9F896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3B5-2150-4D46-8322-448DCC4F96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26B-B842-41DF-ADEE-F2FC9C9F896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3B5-2150-4D46-8322-448DCC4F9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26B-B842-41DF-ADEE-F2FC9C9F896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F303B5-2150-4D46-8322-448DCC4F96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26B-B842-41DF-ADEE-F2FC9C9F896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3B5-2150-4D46-8322-448DCC4F9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26B-B842-41DF-ADEE-F2FC9C9F896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3B5-2150-4D46-8322-448DCC4F9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26B-B842-41DF-ADEE-F2FC9C9F896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3B5-2150-4D46-8322-448DCC4F96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B26B-B842-41DF-ADEE-F2FC9C9F896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03B5-2150-4D46-8322-448DCC4F96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C9B26B-B842-41DF-ADEE-F2FC9C9F8960}" type="datetimeFigureOut">
              <a:rPr lang="ru-RU" smtClean="0"/>
              <a:pPr/>
              <a:t>03.06.2020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F303B5-2150-4D46-8322-448DCC4F96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08720"/>
            <a:ext cx="8496944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ДИПЛОМНЫЙ ПРОЕКТ на тему:</a:t>
            </a:r>
            <a:r>
              <a:rPr lang="en-US" dirty="0"/>
              <a:t> </a:t>
            </a:r>
            <a:endParaRPr lang="ru-RU" dirty="0" smtClean="0"/>
          </a:p>
          <a:p>
            <a:pPr algn="ctr">
              <a:lnSpc>
                <a:spcPct val="150000"/>
              </a:lnSpc>
            </a:pPr>
            <a:r>
              <a:rPr lang="ru-RU" b="1" dirty="0" smtClean="0"/>
              <a:t>«</a:t>
            </a:r>
            <a:r>
              <a:rPr lang="ru-RU" sz="2400" b="1" dirty="0"/>
              <a:t>логика</a:t>
            </a:r>
            <a:r>
              <a:rPr lang="ru-RU" b="1" dirty="0"/>
              <a:t> КАК НАУКА И СРЕДСТВО В ДУХОВНОМ ОБРАЗОВАНИИ НА ПРИМЕРЕ КУРСА   «ЛОГИКА, ТЕОРИЯ И ПРАКТИКА АРГУМЕНТАЦИИ</a:t>
            </a:r>
            <a:r>
              <a:rPr lang="ru-RU" b="1" dirty="0" smtClean="0"/>
              <a:t>»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/>
              <a:t>В </a:t>
            </a:r>
            <a:r>
              <a:rPr lang="ru-RU" b="1" dirty="0"/>
              <a:t>ПЕРМСКОЙ ДУХОВНОЙ СЕМИНАРИИ»    </a:t>
            </a:r>
            <a:r>
              <a:rPr lang="ru-RU" sz="3200" b="1" dirty="0"/>
              <a:t>   </a:t>
            </a:r>
            <a:r>
              <a:rPr lang="en-US" sz="3200" b="1" dirty="0"/>
              <a:t>                                                         </a:t>
            </a:r>
            <a:r>
              <a:rPr lang="ru-RU" sz="3200" b="1" dirty="0"/>
              <a:t> </a:t>
            </a:r>
            <a:r>
              <a:rPr lang="ru-RU" sz="3200" dirty="0"/>
              <a:t> </a:t>
            </a:r>
          </a:p>
          <a:p>
            <a:pPr algn="ctr"/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32656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ПЕРМСКАЯ ДУХОВНАЯ СЕМИНАРИЯ </a:t>
            </a:r>
          </a:p>
          <a:p>
            <a:pPr algn="ctr"/>
            <a:r>
              <a:rPr lang="ru-RU" sz="1200" dirty="0"/>
              <a:t>ОТДЕЛЕНИЕ ДОПОЛНИТЕЛЬНОГО РЕЛИГИОЗНОГО ОБРАЗОВАНИЯ И КАТЕХИЗАЦИИ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3501008"/>
            <a:ext cx="4248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Руководитель </a:t>
            </a:r>
            <a:r>
              <a:rPr lang="ru-RU" sz="1600" b="1" dirty="0"/>
              <a:t>работы:</a:t>
            </a:r>
            <a:endParaRPr lang="en-US" sz="1600" b="1" dirty="0"/>
          </a:p>
          <a:p>
            <a:r>
              <a:rPr lang="ru-RU" sz="1600" dirty="0"/>
              <a:t>кандидат педагогических наук              </a:t>
            </a:r>
          </a:p>
          <a:p>
            <a:r>
              <a:rPr lang="ru-RU" sz="1600" dirty="0"/>
              <a:t>доцент кафедры высшей математики  и методики обучения математике  </a:t>
            </a:r>
          </a:p>
          <a:p>
            <a:r>
              <a:rPr lang="ru-RU" sz="1600" dirty="0"/>
              <a:t>Пермского государственного  </a:t>
            </a:r>
          </a:p>
          <a:p>
            <a:r>
              <a:rPr lang="ru-RU" sz="1600" dirty="0"/>
              <a:t>гуманитарно- педагогического университета  </a:t>
            </a:r>
            <a:endParaRPr lang="en-US" sz="1600" b="1" dirty="0"/>
          </a:p>
          <a:p>
            <a:r>
              <a:rPr lang="ru-RU" sz="1600" dirty="0" err="1"/>
              <a:t>Магданова</a:t>
            </a:r>
            <a:r>
              <a:rPr lang="ru-RU" sz="1600" dirty="0"/>
              <a:t> Ирина Владимировна</a:t>
            </a:r>
            <a:endParaRPr lang="en-US" sz="1600" dirty="0"/>
          </a:p>
          <a:p>
            <a:endParaRPr lang="en-US" sz="1600" b="1" dirty="0"/>
          </a:p>
          <a:p>
            <a:endParaRPr lang="en-US" sz="1600" b="1" dirty="0"/>
          </a:p>
          <a:p>
            <a:r>
              <a:rPr lang="en-US" sz="1600" b="1" dirty="0"/>
              <a:t>          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70303" y="6102588"/>
            <a:ext cx="13246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Пермь, 2020 г.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501008"/>
            <a:ext cx="2952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Выполнила:</a:t>
            </a:r>
            <a:endParaRPr lang="ru-RU" dirty="0" smtClean="0"/>
          </a:p>
          <a:p>
            <a:r>
              <a:rPr lang="ru-RU" dirty="0" smtClean="0"/>
              <a:t>студентка 3 курса</a:t>
            </a:r>
          </a:p>
          <a:p>
            <a:r>
              <a:rPr lang="ru-RU" dirty="0" smtClean="0"/>
              <a:t>очной формы обучения</a:t>
            </a:r>
          </a:p>
          <a:p>
            <a:r>
              <a:rPr lang="ru-RU" dirty="0" err="1" smtClean="0"/>
              <a:t>Дейс</a:t>
            </a:r>
            <a:r>
              <a:rPr lang="ru-RU" dirty="0" smtClean="0"/>
              <a:t> </a:t>
            </a:r>
            <a:r>
              <a:rPr lang="ru-RU" dirty="0" smtClean="0"/>
              <a:t>Валентина Егоровна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391499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2108" y="476672"/>
            <a:ext cx="849694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uk-UA" sz="2000" dirty="0"/>
          </a:p>
          <a:p>
            <a:pPr algn="just"/>
            <a:endParaRPr lang="ru-RU" sz="2000" dirty="0"/>
          </a:p>
          <a:p>
            <a:endParaRPr lang="ru-RU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740A9F5-0E19-4671-8CB4-0D2B10F9386E}"/>
              </a:ext>
            </a:extLst>
          </p:cNvPr>
          <p:cNvSpPr/>
          <p:nvPr/>
        </p:nvSpPr>
        <p:spPr>
          <a:xfrm>
            <a:off x="251520" y="1124744"/>
            <a:ext cx="869410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исследования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создать материалы для самостоятельной работы по курсу «Логика, теория и практика аргументации»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предназначенного для слушателей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катехизаторских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курсов, воскресных школ.</a:t>
            </a: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литературу по теме исследования;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систематизировать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обобщить информацию;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дидактические материалы по курсу «Основы логики и теории аргументации».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Объект исследования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содержание курса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«Логика, теория и практика аргументации»; п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редмет­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для самостоятельной работы по курсу «Логика, теория и практика аргументации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литературных источников,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сравнение, обобщение, систематизация информации,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наблюдение.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51193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6D99264-DFF4-406B-A33F-1F5149F081AC}"/>
              </a:ext>
            </a:extLst>
          </p:cNvPr>
          <p:cNvSpPr/>
          <p:nvPr/>
        </p:nvSpPr>
        <p:spPr>
          <a:xfrm>
            <a:off x="467544" y="188640"/>
            <a:ext cx="8424936" cy="6440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ВВЕДЕНИЕ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ЛОГИКА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НАУКА И ХРОНОЛОГИЯ ЕЕ РАЗВИТИЯ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 ЗНАЧЕНИЕ ЛОГИКИ В СФЕРЕ ОБРАЗОВАНИЯ,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ДУХОВНО-НРАВСТВЕННОГО СТАНОВЛЕНИЯ ЛИЧНОСТИ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ЭЛЕМЕНТЫ ЛОГИКИ – КАК НЕОБХОДИМЫЙ  КОМПОНЕНТ ПРАВОСЛАВНОГО ОБРАЗОВАНИЯ. МАТЕРИАЛЫ ДЛЯ ПРОВЕДЕНИЯ ЗАНЯТИЙ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БИБЛИОГРАФИЧЕСКИЙ  СПИСОК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ПРИЛОЖЕНИЕ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FF9B0F-795A-48CF-B0CA-0E1839698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20675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>Выводы и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6314F1F-B525-4BBF-8AFC-00E6D9B27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472608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1.Показана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логики при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изложении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информации (в том числе, тексты в книгах)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примере труда Иоанна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Дамаскина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Точное изложение православной веры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образец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бузупречного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скажем так, «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велико-качественного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 отношения к «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слову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», его значению, 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смыслу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понимания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важности передачи истинности информации в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ее полноте (по возможности) и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взаимосвязи)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формировании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духовно-нравственных качеств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личности;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образовательном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процессе, в том числе православных образовательных организациях;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обыденной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жизни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9924027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FF9B0F-795A-48CF-B0CA-0E1839698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1"/>
            <a:ext cx="8686800" cy="9148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>Выводы и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6314F1F-B525-4BBF-8AFC-00E6D9B27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385" y="1268760"/>
            <a:ext cx="8686800" cy="524341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стория логики свидетельствует, что она нашла широкое применение в научных исследованиях и сфере образования, в том числе духовного.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выделены </a:t>
            </a:r>
            <a:r>
              <a:rPr lang="ru-RU" sz="3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основы знаний по логике, необходимые для организации самостоятельной работы, направленной на совершенствование культуры мышления.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Разработаны материалы (теоретический блок и задания) для самостоятельной работы, которые могут быть использованы при проведении курса 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«Логика, теория и практика аргументации» в рамках </a:t>
            </a:r>
            <a:r>
              <a:rPr lang="ru-RU" sz="3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катехизаторских</a:t>
            </a: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курсов, курсов при воскресных школах,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занятиях при «воскресных клубах</a:t>
            </a: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  <a:endParaRPr lang="ru-RU" sz="38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800" b="1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133892295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0FF9B0F-795A-48CF-B0CA-0E1839698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1"/>
            <a:ext cx="8686800" cy="9148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>Выводы и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6314F1F-B525-4BBF-8AFC-00E6D9B27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24744"/>
            <a:ext cx="8686800" cy="524341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buClr>
                <a:srgbClr val="F0A22E"/>
              </a:buClr>
              <a:buNone/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Важно показать слушателям курсов, что </a:t>
            </a: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Логика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– это эффективный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инструмент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того, чтобы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изучать,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обрабатывать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преобразовывать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фиксировать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передавать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нтерпретировать</a:t>
            </a: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информацию.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331690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20FF9B0F-795A-48CF-B0CA-0E1839698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1"/>
            <a:ext cx="8686800" cy="9148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>Выводы и результаты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96752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правильном  подходе к дидактическому  материалу он будет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способствовать: </a:t>
            </a:r>
          </a:p>
          <a:p>
            <a:endParaRPr lang="ru-RU" sz="24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развитию духовно-нравственных качеств личности (в том числе посредством детального анализа информации при прочтении книг духовного содержания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аргументированному и ясному построению речи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ходе образовательного процесса,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том числе в общении с прихожанами;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формированию умения формулировать (тезис) - основную мысль и находить нужные аргументы.</a:t>
            </a: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214290"/>
            <a:ext cx="3857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         </a:t>
            </a:r>
            <a:r>
              <a:rPr lang="ru-RU" b="1" dirty="0"/>
              <a:t>  </a:t>
            </a:r>
            <a:r>
              <a:rPr lang="en-US" b="1" dirty="0"/>
              <a:t> </a:t>
            </a:r>
            <a:endParaRPr lang="ru-RU" sz="2000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 rot="10800000" flipV="1">
            <a:off x="683568" y="1772816"/>
            <a:ext cx="788611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Апробация результатов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проходила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воскресной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школе  для взрослых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 храме 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Воскресения 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ловущего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марта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2020г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20FF9B0F-795A-48CF-B0CA-0E183969851A}"/>
              </a:ext>
            </a:extLst>
          </p:cNvPr>
          <p:cNvSpPr txBox="1">
            <a:spLocks/>
          </p:cNvSpPr>
          <p:nvPr/>
        </p:nvSpPr>
        <p:spPr>
          <a:xfrm>
            <a:off x="304800" y="457201"/>
            <a:ext cx="8686800" cy="9148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Выводы</a:t>
            </a: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ru-RU" sz="1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и результаты</a:t>
            </a:r>
            <a:endParaRPr kumimoji="0" lang="ru-RU" sz="1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516</TotalTime>
  <Words>488</Words>
  <Application>Microsoft Office PowerPoint</Application>
  <PresentationFormat>Экран (4:3)</PresentationFormat>
  <Paragraphs>89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Слайд 1</vt:lpstr>
      <vt:lpstr>Слайд 2</vt:lpstr>
      <vt:lpstr>Слайд 3</vt:lpstr>
      <vt:lpstr>Выводы и результаты</vt:lpstr>
      <vt:lpstr>Выводы и результаты</vt:lpstr>
      <vt:lpstr>Выводы и результаты</vt:lpstr>
      <vt:lpstr>Выводы и результаты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80</cp:revision>
  <dcterms:created xsi:type="dcterms:W3CDTF">2019-05-12T08:51:25Z</dcterms:created>
  <dcterms:modified xsi:type="dcterms:W3CDTF">2020-06-03T07:32:35Z</dcterms:modified>
</cp:coreProperties>
</file>